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5919-56CB-41E0-9A67-FF00EEC5FFDB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703F-CB56-4DDD-834F-C391AC4F7B6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BESEDNA DRUŽINA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000" b="1" dirty="0">
                <a:solidFill>
                  <a:srgbClr val="7030A0"/>
                </a:solidFill>
              </a:rPr>
              <a:t>Tudi besede živijo v družinah. Te nimajo iste krvi, ampak izhajajo iz istega </a:t>
            </a:r>
          </a:p>
          <a:p>
            <a:pPr>
              <a:buNone/>
            </a:pPr>
            <a:r>
              <a:rPr lang="sl-SI" sz="2000" b="1" u="sng" dirty="0">
                <a:solidFill>
                  <a:srgbClr val="FF0000"/>
                </a:solidFill>
              </a:rPr>
              <a:t>korena</a:t>
            </a:r>
            <a:r>
              <a:rPr lang="sl-SI" sz="20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sl-SI" sz="2000" b="1" dirty="0"/>
              <a:t>Primer:  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/>
              <a:t>ma, 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>
                <a:solidFill>
                  <a:srgbClr val="002060"/>
                </a:solidFill>
              </a:rPr>
              <a:t>movati, 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>
                <a:solidFill>
                  <a:srgbClr val="002060"/>
                </a:solidFill>
              </a:rPr>
              <a:t>movalen, 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/>
              <a:t>ač, 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/>
              <a:t>očina, iz</a:t>
            </a:r>
            <a:r>
              <a:rPr lang="sl-SI" sz="2000" b="1" u="sng" dirty="0">
                <a:solidFill>
                  <a:srgbClr val="FF0000"/>
                </a:solidFill>
              </a:rPr>
              <a:t>tek</a:t>
            </a:r>
            <a:r>
              <a:rPr lang="sl-SI" sz="2000" b="1" dirty="0">
                <a:solidFill>
                  <a:srgbClr val="FF0000"/>
                </a:solidFill>
              </a:rPr>
              <a:t>, </a:t>
            </a:r>
            <a:endParaRPr lang="sl-SI" sz="20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          </a:t>
            </a:r>
          </a:p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     tek </a:t>
            </a:r>
            <a:r>
              <a:rPr lang="sl-SI" sz="2000" b="1" dirty="0"/>
              <a:t>– ma                             iz </a:t>
            </a:r>
            <a:r>
              <a:rPr lang="sl-SI" sz="2000" b="1" dirty="0">
                <a:solidFill>
                  <a:srgbClr val="FF0000"/>
                </a:solidFill>
              </a:rPr>
              <a:t>– tek</a:t>
            </a:r>
          </a:p>
          <a:p>
            <a:pPr>
              <a:buNone/>
            </a:pPr>
            <a:endParaRPr lang="sl-SI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      KOREN     OBRAZILO         OBRAZILO    KOREN    </a:t>
            </a:r>
          </a:p>
          <a:p>
            <a:pPr>
              <a:buNone/>
            </a:pPr>
            <a:r>
              <a:rPr lang="sl-SI" sz="1400" b="1" dirty="0">
                <a:solidFill>
                  <a:srgbClr val="FF0000"/>
                </a:solidFill>
              </a:rPr>
              <a:t>                                         </a:t>
            </a:r>
            <a:r>
              <a:rPr lang="sl-SI" sz="1400" b="1" dirty="0"/>
              <a:t>(za korenom)                   (pred korenom)</a:t>
            </a:r>
            <a:endParaRPr lang="sl-SI" sz="14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sl-SI" sz="2000" b="1" u="sng" dirty="0">
                <a:solidFill>
                  <a:srgbClr val="FF0000"/>
                </a:solidFill>
              </a:rPr>
              <a:t>KOREN</a:t>
            </a:r>
            <a:r>
              <a:rPr lang="sl-SI" sz="2000" b="1" u="sng" dirty="0">
                <a:solidFill>
                  <a:srgbClr val="7030A0"/>
                </a:solidFill>
              </a:rPr>
              <a:t> </a:t>
            </a:r>
            <a:r>
              <a:rPr lang="sl-SI" sz="2000" b="1" dirty="0">
                <a:solidFill>
                  <a:srgbClr val="7030A0"/>
                </a:solidFill>
              </a:rPr>
              <a:t>je osnovni del besede in je nosilec </a:t>
            </a:r>
            <a:r>
              <a:rPr lang="sl-SI" sz="2000" b="1" u="sng" dirty="0">
                <a:solidFill>
                  <a:srgbClr val="7030A0"/>
                </a:solidFill>
              </a:rPr>
              <a:t>pomena</a:t>
            </a:r>
            <a:r>
              <a:rPr lang="sl-SI" sz="2000" b="1" dirty="0">
                <a:solidFill>
                  <a:srgbClr val="7030A0"/>
                </a:solidFill>
              </a:rPr>
              <a:t>. Praviloma se ne spreminja, le včasih (</a:t>
            </a:r>
            <a:r>
              <a:rPr lang="sl-SI" sz="2000" b="1" u="sng" dirty="0">
                <a:solidFill>
                  <a:srgbClr val="FF0000"/>
                </a:solidFill>
              </a:rPr>
              <a:t>knji</a:t>
            </a:r>
            <a:r>
              <a:rPr lang="sl-SI" sz="2000" b="1" u="sng" dirty="0">
                <a:solidFill>
                  <a:srgbClr val="00B050"/>
                </a:solidFill>
              </a:rPr>
              <a:t>g</a:t>
            </a:r>
            <a:r>
              <a:rPr lang="sl-SI" sz="2000" b="1" dirty="0">
                <a:solidFill>
                  <a:srgbClr val="7030A0"/>
                </a:solidFill>
              </a:rPr>
              <a:t>a, </a:t>
            </a:r>
            <a:r>
              <a:rPr lang="sl-SI" sz="2000" b="1" u="sng" dirty="0">
                <a:solidFill>
                  <a:srgbClr val="FF0000"/>
                </a:solidFill>
              </a:rPr>
              <a:t>knji</a:t>
            </a:r>
            <a:r>
              <a:rPr lang="sl-SI" sz="2000" b="1" u="sng" dirty="0">
                <a:solidFill>
                  <a:srgbClr val="00B050"/>
                </a:solidFill>
              </a:rPr>
              <a:t>ž</a:t>
            </a:r>
            <a:r>
              <a:rPr lang="sl-SI" sz="2000" b="1" dirty="0">
                <a:solidFill>
                  <a:srgbClr val="7030A0"/>
                </a:solidFill>
              </a:rPr>
              <a:t>nica …)</a:t>
            </a:r>
          </a:p>
          <a:p>
            <a:pPr marL="457200" indent="-457200">
              <a:buAutoNum type="arabicPeriod"/>
            </a:pPr>
            <a:r>
              <a:rPr lang="sl-SI" sz="2000" b="1" dirty="0">
                <a:solidFill>
                  <a:srgbClr val="7030A0"/>
                </a:solidFill>
              </a:rPr>
              <a:t>Besede z istim korenom spadajo v isto </a:t>
            </a:r>
            <a:r>
              <a:rPr lang="sl-SI" sz="2000" b="1" u="sng" dirty="0">
                <a:solidFill>
                  <a:srgbClr val="FF0000"/>
                </a:solidFill>
              </a:rPr>
              <a:t>BESEDNO DRUŽINO</a:t>
            </a:r>
            <a:r>
              <a:rPr lang="sl-SI" sz="2000" b="1" dirty="0">
                <a:solidFill>
                  <a:srgbClr val="7030A0"/>
                </a:solidFill>
              </a:rPr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1142976" y="285749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1785918" y="2714620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679025" y="2750339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14810" y="2714620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BESEDNA DRUŽINA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BESEDNA DRUŽINA</dc:title>
  <dc:creator>Marko</dc:creator>
  <cp:lastModifiedBy>Marko Kosmač</cp:lastModifiedBy>
  <cp:revision>12</cp:revision>
  <dcterms:created xsi:type="dcterms:W3CDTF">2013-10-10T19:13:53Z</dcterms:created>
  <dcterms:modified xsi:type="dcterms:W3CDTF">2020-04-03T14:09:28Z</dcterms:modified>
</cp:coreProperties>
</file>