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35763" cy="9866313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ECAE1-DAD8-4078-A73B-55BC9E267AAB}" type="datetimeFigureOut">
              <a:rPr lang="sl-SI" smtClean="0"/>
              <a:t>10.5.2020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7E020-64BC-45A3-A518-4373944E866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81579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7E020-64BC-45A3-A518-4373944E8663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89715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9CBA-1D3E-43C5-8A96-6BE10DC2CA38}" type="datetimeFigureOut">
              <a:rPr lang="sl-SI" smtClean="0"/>
              <a:t>10.5.2020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7760-658D-4A4F-9201-5BC3F0EA676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9CBA-1D3E-43C5-8A96-6BE10DC2CA38}" type="datetimeFigureOut">
              <a:rPr lang="sl-SI" smtClean="0"/>
              <a:t>10.5.2020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7760-658D-4A4F-9201-5BC3F0EA676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9CBA-1D3E-43C5-8A96-6BE10DC2CA38}" type="datetimeFigureOut">
              <a:rPr lang="sl-SI" smtClean="0"/>
              <a:t>10.5.2020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7760-658D-4A4F-9201-5BC3F0EA676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9CBA-1D3E-43C5-8A96-6BE10DC2CA38}" type="datetimeFigureOut">
              <a:rPr lang="sl-SI" smtClean="0"/>
              <a:t>10.5.2020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7760-658D-4A4F-9201-5BC3F0EA676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9CBA-1D3E-43C5-8A96-6BE10DC2CA38}" type="datetimeFigureOut">
              <a:rPr lang="sl-SI" smtClean="0"/>
              <a:t>10.5.2020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7760-658D-4A4F-9201-5BC3F0EA676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9CBA-1D3E-43C5-8A96-6BE10DC2CA38}" type="datetimeFigureOut">
              <a:rPr lang="sl-SI" smtClean="0"/>
              <a:t>10.5.2020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7760-658D-4A4F-9201-5BC3F0EA676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9CBA-1D3E-43C5-8A96-6BE10DC2CA38}" type="datetimeFigureOut">
              <a:rPr lang="sl-SI" smtClean="0"/>
              <a:t>10.5.2020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7760-658D-4A4F-9201-5BC3F0EA676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9CBA-1D3E-43C5-8A96-6BE10DC2CA38}" type="datetimeFigureOut">
              <a:rPr lang="sl-SI" smtClean="0"/>
              <a:t>10.5.2020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7760-658D-4A4F-9201-5BC3F0EA676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9CBA-1D3E-43C5-8A96-6BE10DC2CA38}" type="datetimeFigureOut">
              <a:rPr lang="sl-SI" smtClean="0"/>
              <a:t>10.5.2020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7760-658D-4A4F-9201-5BC3F0EA676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9CBA-1D3E-43C5-8A96-6BE10DC2CA38}" type="datetimeFigureOut">
              <a:rPr lang="sl-SI" smtClean="0"/>
              <a:t>10.5.2020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7760-658D-4A4F-9201-5BC3F0EA676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9CBA-1D3E-43C5-8A96-6BE10DC2CA38}" type="datetimeFigureOut">
              <a:rPr lang="sl-SI" smtClean="0"/>
              <a:t>10.5.2020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7760-658D-4A4F-9201-5BC3F0EA676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E9CBA-1D3E-43C5-8A96-6BE10DC2CA38}" type="datetimeFigureOut">
              <a:rPr lang="sl-SI" smtClean="0"/>
              <a:t>10.5.2020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37760-658D-4A4F-9201-5BC3F0EA676D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sl-SI" sz="2400" b="1" dirty="0">
                <a:solidFill>
                  <a:srgbClr val="FF0000"/>
                </a:solidFill>
              </a:rPr>
              <a:t>MODERNA ALI NOVA ROMANTIKA (1899 – 1918)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l-SI" sz="2400" b="1" dirty="0">
                <a:solidFill>
                  <a:srgbClr val="7030A0"/>
                </a:solidFill>
              </a:rPr>
              <a:t>-    Za romantiko je </a:t>
            </a:r>
            <a:r>
              <a:rPr lang="sl-SI" sz="2400" b="1" dirty="0">
                <a:solidFill>
                  <a:srgbClr val="FF0000"/>
                </a:solidFill>
              </a:rPr>
              <a:t>moderna</a:t>
            </a:r>
            <a:r>
              <a:rPr lang="sl-SI" sz="2400" b="1" dirty="0">
                <a:solidFill>
                  <a:srgbClr val="7030A0"/>
                </a:solidFill>
              </a:rPr>
              <a:t> drugo najpomembnejše obdobje.</a:t>
            </a:r>
          </a:p>
          <a:p>
            <a:pPr>
              <a:buFontTx/>
              <a:buChar char="-"/>
            </a:pPr>
            <a:r>
              <a:rPr lang="sl-SI" sz="2400" b="1" dirty="0">
                <a:solidFill>
                  <a:srgbClr val="7030A0"/>
                </a:solidFill>
              </a:rPr>
              <a:t>V romantiki smo dosegli </a:t>
            </a:r>
            <a:r>
              <a:rPr lang="sl-SI" sz="2400" b="1" dirty="0">
                <a:solidFill>
                  <a:srgbClr val="FF0000"/>
                </a:solidFill>
              </a:rPr>
              <a:t>evropski nivo </a:t>
            </a:r>
            <a:r>
              <a:rPr lang="sl-SI" sz="2400" b="1" dirty="0">
                <a:solidFill>
                  <a:srgbClr val="7030A0"/>
                </a:solidFill>
              </a:rPr>
              <a:t>na področju </a:t>
            </a:r>
            <a:r>
              <a:rPr lang="sl-SI" sz="2400" b="1" dirty="0">
                <a:solidFill>
                  <a:srgbClr val="FF0000"/>
                </a:solidFill>
              </a:rPr>
              <a:t>pesništva</a:t>
            </a:r>
            <a:r>
              <a:rPr lang="sl-SI" sz="2400" b="1" dirty="0">
                <a:solidFill>
                  <a:srgbClr val="7030A0"/>
                </a:solidFill>
              </a:rPr>
              <a:t> </a:t>
            </a:r>
            <a:r>
              <a:rPr lang="sl-SI" sz="2400" b="1" dirty="0">
                <a:solidFill>
                  <a:srgbClr val="FF0000"/>
                </a:solidFill>
              </a:rPr>
              <a:t>(Prešeren: Sonetni venec, Krst pri Savici ...</a:t>
            </a:r>
            <a:r>
              <a:rPr lang="sl-SI" sz="2400" b="1" dirty="0">
                <a:solidFill>
                  <a:srgbClr val="7030A0"/>
                </a:solidFill>
              </a:rPr>
              <a:t>), v </a:t>
            </a:r>
            <a:r>
              <a:rPr lang="sl-SI" sz="2400" b="1" dirty="0">
                <a:solidFill>
                  <a:srgbClr val="FF0000"/>
                </a:solidFill>
              </a:rPr>
              <a:t>moderni </a:t>
            </a:r>
            <a:r>
              <a:rPr lang="sl-SI" sz="2400" b="1" dirty="0">
                <a:solidFill>
                  <a:srgbClr val="7030A0"/>
                </a:solidFill>
              </a:rPr>
              <a:t>pa na področju </a:t>
            </a:r>
            <a:r>
              <a:rPr lang="sl-SI" sz="2400" b="1" dirty="0">
                <a:solidFill>
                  <a:srgbClr val="FF0000"/>
                </a:solidFill>
              </a:rPr>
              <a:t>proze </a:t>
            </a:r>
            <a:r>
              <a:rPr lang="sl-SI" sz="2400" b="1" dirty="0">
                <a:solidFill>
                  <a:srgbClr val="7030A0"/>
                </a:solidFill>
              </a:rPr>
              <a:t>in </a:t>
            </a:r>
            <a:r>
              <a:rPr lang="sl-SI" sz="2400" b="1" dirty="0">
                <a:solidFill>
                  <a:srgbClr val="FF0000"/>
                </a:solidFill>
              </a:rPr>
              <a:t>dramatike</a:t>
            </a:r>
            <a:r>
              <a:rPr lang="sl-SI" sz="2400" b="1" dirty="0">
                <a:solidFill>
                  <a:srgbClr val="7030A0"/>
                </a:solidFill>
              </a:rPr>
              <a:t> po zaslugi pisatelja </a:t>
            </a:r>
            <a:r>
              <a:rPr lang="sl-SI" sz="2400" b="1" dirty="0">
                <a:solidFill>
                  <a:srgbClr val="FF0000"/>
                </a:solidFill>
              </a:rPr>
              <a:t>Ivana Cankarja</a:t>
            </a:r>
            <a:r>
              <a:rPr lang="sl-SI" sz="2400" b="1" dirty="0">
                <a:solidFill>
                  <a:srgbClr val="7030A0"/>
                </a:solidFill>
              </a:rPr>
              <a:t>, ki še danes velja za našega </a:t>
            </a:r>
            <a:r>
              <a:rPr lang="sl-SI" sz="2400" b="1" dirty="0">
                <a:solidFill>
                  <a:srgbClr val="FF0000"/>
                </a:solidFill>
              </a:rPr>
              <a:t>največjega klasičnega pisatelja in dramatika</a:t>
            </a:r>
            <a:r>
              <a:rPr lang="sl-SI" sz="2400" b="1" dirty="0">
                <a:solidFill>
                  <a:srgbClr val="7030A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sl-SI" sz="2400" b="1" dirty="0">
                <a:solidFill>
                  <a:srgbClr val="00B050"/>
                </a:solidFill>
              </a:rPr>
              <a:t>Osnovna značilnost te dobe je, da so spet pomembna </a:t>
            </a:r>
            <a:r>
              <a:rPr lang="sl-SI" sz="2400" b="1" dirty="0">
                <a:solidFill>
                  <a:srgbClr val="FF0000"/>
                </a:solidFill>
              </a:rPr>
              <a:t>čustva.</a:t>
            </a:r>
            <a:r>
              <a:rPr lang="sl-SI" sz="2400" b="1" dirty="0">
                <a:solidFill>
                  <a:srgbClr val="00B050"/>
                </a:solidFill>
              </a:rPr>
              <a:t> Ustvarjalci so svoj pogled usmerili v </a:t>
            </a:r>
            <a:r>
              <a:rPr lang="sl-SI" sz="2400" b="1" u="sng" dirty="0">
                <a:solidFill>
                  <a:srgbClr val="FF0000"/>
                </a:solidFill>
              </a:rPr>
              <a:t>notranje doživljanje književne osebe </a:t>
            </a:r>
            <a:r>
              <a:rPr lang="sl-SI" sz="2400" b="1" dirty="0">
                <a:solidFill>
                  <a:srgbClr val="00B050"/>
                </a:solidFill>
              </a:rPr>
              <a:t>(čustva, misli, sanje, hrepenenje, razpoloženje ...). Zunanja zgodba ni več tako pomembna, kot je bila v </a:t>
            </a:r>
            <a:r>
              <a:rPr lang="sl-SI" sz="2400" b="1" u="sng" dirty="0">
                <a:solidFill>
                  <a:srgbClr val="00B050"/>
                </a:solidFill>
              </a:rPr>
              <a:t>realizmu</a:t>
            </a:r>
            <a:r>
              <a:rPr lang="sl-SI" sz="2400" b="1" dirty="0">
                <a:solidFill>
                  <a:srgbClr val="00B05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sl-SI" sz="2400" b="1" dirty="0">
                <a:solidFill>
                  <a:srgbClr val="7030A0"/>
                </a:solidFill>
              </a:rPr>
              <a:t> Predstavniki moderne so: </a:t>
            </a:r>
            <a:r>
              <a:rPr lang="sl-SI" sz="2400" b="1" dirty="0">
                <a:solidFill>
                  <a:srgbClr val="C00000"/>
                </a:solidFill>
              </a:rPr>
              <a:t>1. Ivan Cankar</a:t>
            </a:r>
          </a:p>
          <a:p>
            <a:pPr>
              <a:buNone/>
            </a:pPr>
            <a:r>
              <a:rPr lang="sl-SI" sz="2400" b="1" dirty="0">
                <a:solidFill>
                  <a:srgbClr val="C00000"/>
                </a:solidFill>
              </a:rPr>
              <a:t>                                                      2. Dragotin Kette</a:t>
            </a:r>
          </a:p>
          <a:p>
            <a:pPr>
              <a:buNone/>
            </a:pPr>
            <a:r>
              <a:rPr lang="sl-SI" sz="2400" b="1" dirty="0">
                <a:solidFill>
                  <a:srgbClr val="C00000"/>
                </a:solidFill>
              </a:rPr>
              <a:t>                                                      3. Josip Murn -  Aleksandrov</a:t>
            </a:r>
          </a:p>
          <a:p>
            <a:pPr>
              <a:buNone/>
            </a:pPr>
            <a:r>
              <a:rPr lang="sl-SI" sz="2400" b="1" dirty="0">
                <a:solidFill>
                  <a:srgbClr val="C00000"/>
                </a:solidFill>
              </a:rPr>
              <a:t>                                                      4. Oton Župančič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sl-SI" sz="2400" b="1" dirty="0">
                <a:solidFill>
                  <a:srgbClr val="7030A0"/>
                </a:solidFill>
              </a:rPr>
              <a:t>Pri nas so to obdobje imenovali </a:t>
            </a:r>
            <a:r>
              <a:rPr lang="sl-SI" sz="2400" b="1" dirty="0">
                <a:solidFill>
                  <a:srgbClr val="FF0000"/>
                </a:solidFill>
              </a:rPr>
              <a:t>moderna</a:t>
            </a:r>
            <a:r>
              <a:rPr lang="sl-SI" sz="2400" b="1" dirty="0">
                <a:solidFill>
                  <a:srgbClr val="7030A0"/>
                </a:solidFill>
              </a:rPr>
              <a:t>, ker so pisatelji pisali na do takrat </a:t>
            </a:r>
            <a:r>
              <a:rPr lang="sl-SI" sz="2400" b="1" dirty="0">
                <a:solidFill>
                  <a:srgbClr val="FF0000"/>
                </a:solidFill>
              </a:rPr>
              <a:t>neznan, moderen način </a:t>
            </a:r>
            <a:r>
              <a:rPr lang="sl-SI" sz="2400" b="1" dirty="0">
                <a:solidFill>
                  <a:srgbClr val="7030A0"/>
                </a:solidFill>
              </a:rPr>
              <a:t>(prevladujejo trije slogi: </a:t>
            </a:r>
            <a:r>
              <a:rPr lang="sl-SI" sz="2400" b="1" dirty="0">
                <a:solidFill>
                  <a:srgbClr val="FF0000"/>
                </a:solidFill>
              </a:rPr>
              <a:t>impresionizem</a:t>
            </a:r>
            <a:r>
              <a:rPr lang="sl-SI" sz="2400" b="1" dirty="0">
                <a:solidFill>
                  <a:srgbClr val="7030A0"/>
                </a:solidFill>
              </a:rPr>
              <a:t>, </a:t>
            </a:r>
            <a:r>
              <a:rPr lang="sl-SI" sz="2400" b="1" dirty="0">
                <a:solidFill>
                  <a:srgbClr val="FF0000"/>
                </a:solidFill>
              </a:rPr>
              <a:t>simbolizem </a:t>
            </a:r>
            <a:r>
              <a:rPr lang="sl-SI" sz="2400" b="1" dirty="0">
                <a:solidFill>
                  <a:srgbClr val="7030A0"/>
                </a:solidFill>
              </a:rPr>
              <a:t>in </a:t>
            </a:r>
            <a:r>
              <a:rPr lang="sl-SI" sz="2400" b="1" dirty="0">
                <a:solidFill>
                  <a:srgbClr val="FF0000"/>
                </a:solidFill>
              </a:rPr>
              <a:t>dekadenca)</a:t>
            </a:r>
            <a:r>
              <a:rPr lang="sl-SI" sz="2400" b="1" dirty="0">
                <a:solidFill>
                  <a:srgbClr val="7030A0"/>
                </a:solidFill>
              </a:rPr>
              <a:t>.</a:t>
            </a:r>
          </a:p>
          <a:p>
            <a:pPr>
              <a:buFontTx/>
              <a:buChar char="-"/>
            </a:pPr>
            <a:endParaRPr lang="sl-SI" sz="24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sl-SI" sz="2400" b="1" dirty="0">
                <a:solidFill>
                  <a:srgbClr val="0070C0"/>
                </a:solidFill>
              </a:rPr>
              <a:t> </a:t>
            </a:r>
            <a:r>
              <a:rPr lang="sl-SI" sz="2400" b="1" dirty="0">
                <a:solidFill>
                  <a:srgbClr val="C00000"/>
                </a:solidFill>
              </a:rPr>
              <a:t>impresija </a:t>
            </a:r>
            <a:r>
              <a:rPr lang="sl-SI" sz="2400" b="1" dirty="0">
                <a:solidFill>
                  <a:srgbClr val="7030A0"/>
                </a:solidFill>
              </a:rPr>
              <a:t>= je ustvarjanje na podlagi vtisov (iz narave, spomini ob predmetih …)</a:t>
            </a:r>
          </a:p>
          <a:p>
            <a:pPr marL="0" indent="0">
              <a:buNone/>
            </a:pPr>
            <a:r>
              <a:rPr lang="sl-SI" sz="2400" b="1" dirty="0">
                <a:solidFill>
                  <a:srgbClr val="C00000"/>
                </a:solidFill>
              </a:rPr>
              <a:t> simbolizem </a:t>
            </a:r>
            <a:r>
              <a:rPr lang="sl-SI" sz="2400" b="1" dirty="0">
                <a:solidFill>
                  <a:srgbClr val="7030A0"/>
                </a:solidFill>
              </a:rPr>
              <a:t>= izražanje s pomočjo simbolov, ki so znaki, podobe nečesa …</a:t>
            </a:r>
          </a:p>
          <a:p>
            <a:pPr marL="0" indent="0">
              <a:buNone/>
            </a:pPr>
            <a:r>
              <a:rPr lang="sl-SI" sz="2400" b="1" dirty="0">
                <a:solidFill>
                  <a:srgbClr val="C00000"/>
                </a:solidFill>
              </a:rPr>
              <a:t> dekadenca </a:t>
            </a:r>
            <a:r>
              <a:rPr lang="sl-SI" sz="2400" b="1" dirty="0">
                <a:solidFill>
                  <a:srgbClr val="7030A0"/>
                </a:solidFill>
              </a:rPr>
              <a:t>= književni junak obupuje in propada; prepričan je, da svet zaradi  </a:t>
            </a:r>
          </a:p>
          <a:p>
            <a:pPr marL="0" indent="0">
              <a:buNone/>
            </a:pPr>
            <a:r>
              <a:rPr lang="sl-SI" sz="2400" b="1" dirty="0">
                <a:solidFill>
                  <a:srgbClr val="7030A0"/>
                </a:solidFill>
              </a:rPr>
              <a:t>                           nemorale in podleganja materialnosti drsi v pogubo)</a:t>
            </a:r>
          </a:p>
          <a:p>
            <a:pPr>
              <a:buFontTx/>
              <a:buChar char="-"/>
            </a:pPr>
            <a:r>
              <a:rPr lang="sl-SI" sz="2400" b="1" dirty="0">
                <a:solidFill>
                  <a:srgbClr val="7030A0"/>
                </a:solidFill>
              </a:rPr>
              <a:t>Začne se z izidom dveh pesniških zbirk, Cankarjeve </a:t>
            </a:r>
            <a:r>
              <a:rPr lang="sl-SI" sz="2400" b="1" dirty="0">
                <a:solidFill>
                  <a:srgbClr val="FF0000"/>
                </a:solidFill>
              </a:rPr>
              <a:t>Erotike </a:t>
            </a:r>
            <a:r>
              <a:rPr lang="sl-SI" sz="2400" b="1" dirty="0">
                <a:solidFill>
                  <a:srgbClr val="7030A0"/>
                </a:solidFill>
              </a:rPr>
              <a:t>in Župančičeve </a:t>
            </a:r>
            <a:r>
              <a:rPr lang="sl-SI" sz="2400" b="1" dirty="0">
                <a:solidFill>
                  <a:srgbClr val="FF0000"/>
                </a:solidFill>
              </a:rPr>
              <a:t>Čaše opojnosti </a:t>
            </a:r>
            <a:r>
              <a:rPr lang="sl-SI" sz="2400" b="1" dirty="0">
                <a:solidFill>
                  <a:srgbClr val="7030A0"/>
                </a:solidFill>
              </a:rPr>
              <a:t>leta 1899 in zaključi s Cankarjevo smrtjo leta </a:t>
            </a:r>
            <a:r>
              <a:rPr lang="sl-SI" sz="2400" b="1" dirty="0">
                <a:solidFill>
                  <a:srgbClr val="FF0000"/>
                </a:solidFill>
              </a:rPr>
              <a:t>1918</a:t>
            </a:r>
            <a:r>
              <a:rPr lang="sl-SI" sz="2400" b="1" dirty="0">
                <a:solidFill>
                  <a:srgbClr val="7030A0"/>
                </a:solidFill>
              </a:rPr>
              <a:t>. </a:t>
            </a:r>
          </a:p>
          <a:p>
            <a:pPr>
              <a:buFontTx/>
              <a:buChar char="-"/>
            </a:pPr>
            <a:r>
              <a:rPr lang="sl-SI" sz="2400" b="1" dirty="0">
                <a:solidFill>
                  <a:srgbClr val="7030A0"/>
                </a:solidFill>
              </a:rPr>
              <a:t> v tem času zasledimo tudi izreden razvoj ostalih umetnosti:</a:t>
            </a:r>
          </a:p>
          <a:p>
            <a:pPr>
              <a:buNone/>
            </a:pPr>
            <a:r>
              <a:rPr lang="sl-SI" sz="2400" b="1" dirty="0">
                <a:solidFill>
                  <a:srgbClr val="7030A0"/>
                </a:solidFill>
              </a:rPr>
              <a:t>              - </a:t>
            </a:r>
            <a:r>
              <a:rPr lang="sl-SI" sz="2400" b="1" dirty="0">
                <a:solidFill>
                  <a:srgbClr val="FF0000"/>
                </a:solidFill>
              </a:rPr>
              <a:t>slikarji impresionisti</a:t>
            </a:r>
            <a:r>
              <a:rPr lang="sl-SI" sz="2400" b="1" dirty="0">
                <a:solidFill>
                  <a:srgbClr val="7030A0"/>
                </a:solidFill>
              </a:rPr>
              <a:t>: Ivan Grohar, Rihard Jakopič, Matija</a:t>
            </a:r>
          </a:p>
          <a:p>
            <a:pPr>
              <a:buNone/>
            </a:pPr>
            <a:r>
              <a:rPr lang="sl-SI" sz="2400" b="1" dirty="0">
                <a:solidFill>
                  <a:srgbClr val="7030A0"/>
                </a:solidFill>
              </a:rPr>
              <a:t>                                                      Jama, Matej Sternen (ti nas dvignejo na evropski nivo)</a:t>
            </a:r>
          </a:p>
          <a:p>
            <a:pPr>
              <a:buNone/>
            </a:pPr>
            <a:r>
              <a:rPr lang="sl-SI" sz="2400" b="1" dirty="0">
                <a:solidFill>
                  <a:srgbClr val="7030A0"/>
                </a:solidFill>
              </a:rPr>
              <a:t>              - </a:t>
            </a:r>
            <a:r>
              <a:rPr lang="sl-SI" sz="2400" b="1" dirty="0">
                <a:solidFill>
                  <a:srgbClr val="FF0000"/>
                </a:solidFill>
              </a:rPr>
              <a:t>arhitekt:</a:t>
            </a:r>
            <a:r>
              <a:rPr lang="sl-SI" sz="2400" b="1" dirty="0">
                <a:solidFill>
                  <a:srgbClr val="7030A0"/>
                </a:solidFill>
              </a:rPr>
              <a:t> Jože Plečnik</a:t>
            </a:r>
          </a:p>
          <a:p>
            <a:pPr>
              <a:buNone/>
            </a:pPr>
            <a:r>
              <a:rPr lang="sl-SI" sz="2400" b="1" dirty="0">
                <a:solidFill>
                  <a:srgbClr val="7030A0"/>
                </a:solidFill>
              </a:rPr>
              <a:t>              - </a:t>
            </a:r>
            <a:r>
              <a:rPr lang="sl-SI" sz="2400" b="1" dirty="0">
                <a:solidFill>
                  <a:srgbClr val="FF0000"/>
                </a:solidFill>
              </a:rPr>
              <a:t>glasbenik: </a:t>
            </a:r>
            <a:r>
              <a:rPr lang="sl-SI" sz="2400" b="1" dirty="0">
                <a:solidFill>
                  <a:srgbClr val="7030A0"/>
                </a:solidFill>
              </a:rPr>
              <a:t>Marij Kogoj</a:t>
            </a:r>
          </a:p>
          <a:p>
            <a:pPr>
              <a:buNone/>
            </a:pPr>
            <a:r>
              <a:rPr lang="sl-SI" sz="2400" b="1" dirty="0">
                <a:solidFill>
                  <a:srgbClr val="7030A0"/>
                </a:solidFill>
              </a:rPr>
              <a:t>Moderna nam je dala: </a:t>
            </a:r>
            <a:r>
              <a:rPr lang="sl-SI" sz="2400" b="1" dirty="0">
                <a:solidFill>
                  <a:srgbClr val="C00000"/>
                </a:solidFill>
              </a:rPr>
              <a:t>-  psihološko </a:t>
            </a:r>
            <a:r>
              <a:rPr lang="sl-SI" sz="2400" b="1" dirty="0">
                <a:solidFill>
                  <a:srgbClr val="FF0000"/>
                </a:solidFill>
              </a:rPr>
              <a:t>poglobljeno</a:t>
            </a:r>
            <a:r>
              <a:rPr lang="sl-SI" sz="2400" b="1" u="sng" dirty="0">
                <a:solidFill>
                  <a:srgbClr val="FF0000"/>
                </a:solidFill>
              </a:rPr>
              <a:t> črtico </a:t>
            </a:r>
            <a:r>
              <a:rPr lang="sl-SI" sz="2400" b="1" dirty="0">
                <a:solidFill>
                  <a:srgbClr val="FF0000"/>
                </a:solidFill>
              </a:rPr>
              <a:t>(Cankar)</a:t>
            </a:r>
          </a:p>
          <a:p>
            <a:pPr>
              <a:buNone/>
            </a:pPr>
            <a:r>
              <a:rPr lang="sl-SI" sz="2400" b="1" dirty="0">
                <a:solidFill>
                  <a:srgbClr val="C00000"/>
                </a:solidFill>
              </a:rPr>
              <a:t>                                         -  </a:t>
            </a:r>
            <a:r>
              <a:rPr lang="sl-SI" sz="2400" b="1" dirty="0">
                <a:solidFill>
                  <a:srgbClr val="FF0000"/>
                </a:solidFill>
              </a:rPr>
              <a:t>svobodnejšo </a:t>
            </a:r>
            <a:r>
              <a:rPr lang="sl-SI" sz="2400" b="1" u="sng" dirty="0">
                <a:solidFill>
                  <a:srgbClr val="FF0000"/>
                </a:solidFill>
              </a:rPr>
              <a:t>lirsko pesem </a:t>
            </a:r>
            <a:r>
              <a:rPr lang="sl-SI" sz="2400" b="1" dirty="0">
                <a:solidFill>
                  <a:srgbClr val="FF0000"/>
                </a:solidFill>
              </a:rPr>
              <a:t>(Kette, Murn, Župančič)</a:t>
            </a:r>
          </a:p>
          <a:p>
            <a:pPr>
              <a:buNone/>
            </a:pPr>
            <a:r>
              <a:rPr lang="sl-SI" sz="2400" b="1" dirty="0">
                <a:solidFill>
                  <a:srgbClr val="C00000"/>
                </a:solidFill>
              </a:rPr>
              <a:t>                                         - prve prave </a:t>
            </a:r>
            <a:r>
              <a:rPr lang="sl-SI" sz="2400" b="1" dirty="0">
                <a:solidFill>
                  <a:srgbClr val="FF0000"/>
                </a:solidFill>
              </a:rPr>
              <a:t>umetniške </a:t>
            </a:r>
            <a:r>
              <a:rPr lang="sl-SI" sz="2400" b="1" u="sng" dirty="0">
                <a:solidFill>
                  <a:srgbClr val="FF0000"/>
                </a:solidFill>
              </a:rPr>
              <a:t>drame (</a:t>
            </a:r>
            <a:r>
              <a:rPr lang="sl-SI" sz="2400" b="1" dirty="0">
                <a:solidFill>
                  <a:srgbClr val="FF0000"/>
                </a:solidFill>
              </a:rPr>
              <a:t>Cankar: Hlapci, Kralj </a:t>
            </a:r>
            <a:r>
              <a:rPr lang="sl-SI" sz="2400" b="1">
                <a:solidFill>
                  <a:srgbClr val="FF0000"/>
                </a:solidFill>
              </a:rPr>
              <a:t>na Betajnovi ...</a:t>
            </a:r>
            <a:endParaRPr lang="sl-SI" sz="24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sl-SI" sz="2400" b="1" dirty="0">
                <a:solidFill>
                  <a:srgbClr val="C00000"/>
                </a:solidFill>
              </a:rPr>
              <a:t>                                     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333</Words>
  <Application>Microsoft Office PowerPoint</Application>
  <PresentationFormat>On-screen Show (4:3)</PresentationFormat>
  <Paragraphs>25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MODERNA ALI NOVA ROMANTIKA (1899 – 1918)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MODERNA ALI NOVA ROMANTIKA(1899 – 1918)</dc:title>
  <dc:creator>Marko</dc:creator>
  <cp:lastModifiedBy>Marko Kosmač</cp:lastModifiedBy>
  <cp:revision>19</cp:revision>
  <cp:lastPrinted>2018-03-28T08:03:21Z</cp:lastPrinted>
  <dcterms:created xsi:type="dcterms:W3CDTF">2014-03-11T20:06:33Z</dcterms:created>
  <dcterms:modified xsi:type="dcterms:W3CDTF">2020-05-10T07:15:49Z</dcterms:modified>
</cp:coreProperties>
</file>