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59B0-02CA-4EC1-9B1A-95311449F398}" type="datetimeFigureOut">
              <a:rPr lang="sl-SI" smtClean="0"/>
              <a:t>10.5.2020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1F34-07AD-48CA-AC32-821CAD724C1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CANKARJEVA ČRTICA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Je zelo </a:t>
            </a:r>
            <a:r>
              <a:rPr lang="sl-SI" sz="2400" b="1" dirty="0">
                <a:solidFill>
                  <a:srgbClr val="FF0000"/>
                </a:solidFill>
              </a:rPr>
              <a:t>kratka in osebno obarvana</a:t>
            </a:r>
            <a:r>
              <a:rPr lang="sl-SI" sz="2400" b="1" dirty="0">
                <a:solidFill>
                  <a:srgbClr val="7030A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 V njej pisatelj zgoščeno prikaže </a:t>
            </a:r>
            <a:r>
              <a:rPr lang="sl-SI" sz="2400" b="1" dirty="0">
                <a:solidFill>
                  <a:srgbClr val="FF0000"/>
                </a:solidFill>
              </a:rPr>
              <a:t>en dogodek </a:t>
            </a:r>
            <a:r>
              <a:rPr lang="sl-SI" sz="2400" b="1" dirty="0">
                <a:solidFill>
                  <a:srgbClr val="7030A0"/>
                </a:solidFill>
              </a:rPr>
              <a:t>ali drobno doživetje. 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FF0000"/>
                </a:solidFill>
              </a:rPr>
              <a:t>Bolj kot sama zgodba </a:t>
            </a:r>
            <a:r>
              <a:rPr lang="sl-SI" sz="2400" b="1" dirty="0">
                <a:solidFill>
                  <a:srgbClr val="7030A0"/>
                </a:solidFill>
              </a:rPr>
              <a:t>je pomemben oris </a:t>
            </a:r>
            <a:r>
              <a:rPr lang="sl-SI" sz="2400" b="1" dirty="0">
                <a:solidFill>
                  <a:srgbClr val="FF0000"/>
                </a:solidFill>
              </a:rPr>
              <a:t>čustvenega razpoloženja oz. notranje doživljanje glavne književne osebe</a:t>
            </a:r>
            <a:r>
              <a:rPr lang="sl-SI" sz="2400" b="1" dirty="0">
                <a:solidFill>
                  <a:srgbClr val="7030A0"/>
                </a:solidFill>
              </a:rPr>
              <a:t>. Pisatelj največkrat piše o sebi.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Slog pisanja je </a:t>
            </a:r>
            <a:r>
              <a:rPr lang="sl-SI" sz="2400" b="1" dirty="0">
                <a:solidFill>
                  <a:srgbClr val="00B050"/>
                </a:solidFill>
              </a:rPr>
              <a:t>impresionističen (impresija = vtis</a:t>
            </a:r>
            <a:r>
              <a:rPr lang="sl-SI" sz="2400" b="1" dirty="0">
                <a:solidFill>
                  <a:srgbClr val="7030A0"/>
                </a:solidFill>
              </a:rPr>
              <a:t>). To pomeni, da gre za pisanje pod vplivom trenutnega vtisa. Črtice so </a:t>
            </a:r>
            <a:r>
              <a:rPr lang="sl-SI" sz="2400" b="1" dirty="0">
                <a:solidFill>
                  <a:srgbClr val="0070C0"/>
                </a:solidFill>
              </a:rPr>
              <a:t>nežne, pogosto melanholične, a tudi prežete s kritiko takratne družbe, ki je bila razdeljena na bogate in revne</a:t>
            </a:r>
            <a:r>
              <a:rPr lang="sl-SI" sz="2400" b="1" dirty="0">
                <a:solidFill>
                  <a:srgbClr val="7030A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sl-SI" sz="2400" b="1" u="sng" dirty="0">
                <a:solidFill>
                  <a:srgbClr val="7030A0"/>
                </a:solidFill>
              </a:rPr>
              <a:t>Cankar velja za največjega </a:t>
            </a:r>
            <a:r>
              <a:rPr lang="sl-SI" sz="2400" b="1" u="sng" dirty="0">
                <a:solidFill>
                  <a:srgbClr val="FF0000"/>
                </a:solidFill>
              </a:rPr>
              <a:t>mojstra črtice pri nas.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Večina njegovih črtic je </a:t>
            </a:r>
            <a:r>
              <a:rPr lang="sl-SI" sz="2400" b="1" dirty="0">
                <a:solidFill>
                  <a:srgbClr val="FF0000"/>
                </a:solidFill>
              </a:rPr>
              <a:t>avtobiografskih.</a:t>
            </a:r>
            <a:r>
              <a:rPr lang="sl-SI" sz="2400" b="1" dirty="0">
                <a:solidFill>
                  <a:srgbClr val="7030A0"/>
                </a:solidFill>
              </a:rPr>
              <a:t> V njih prikazuje </a:t>
            </a:r>
            <a:r>
              <a:rPr lang="sl-SI" sz="2400" b="1" dirty="0">
                <a:solidFill>
                  <a:srgbClr val="0070C0"/>
                </a:solidFill>
              </a:rPr>
              <a:t>svojo mladost</a:t>
            </a:r>
            <a:r>
              <a:rPr lang="sl-SI" sz="2400" b="1" dirty="0">
                <a:solidFill>
                  <a:srgbClr val="7030A0"/>
                </a:solidFill>
              </a:rPr>
              <a:t>, ki je bila precej grenka in </a:t>
            </a:r>
            <a:r>
              <a:rPr lang="sl-SI" sz="2400" b="1" dirty="0">
                <a:solidFill>
                  <a:srgbClr val="0070C0"/>
                </a:solidFill>
              </a:rPr>
              <a:t>mater,</a:t>
            </a:r>
            <a:r>
              <a:rPr lang="sl-SI" sz="2400" b="1" dirty="0">
                <a:solidFill>
                  <a:srgbClr val="7030A0"/>
                </a:solidFill>
              </a:rPr>
              <a:t> ki je bila brezmejno dobra in požrtvovalna. 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Večina črtic se začenja s poglobljenim razmišljanjem o moralnih in družbenih problemih.</a:t>
            </a:r>
          </a:p>
          <a:p>
            <a:pPr>
              <a:buFontTx/>
              <a:buChar char="-"/>
            </a:pPr>
            <a:r>
              <a:rPr lang="sl-SI" sz="2400" b="1" dirty="0">
                <a:solidFill>
                  <a:srgbClr val="7030A0"/>
                </a:solidFill>
              </a:rPr>
              <a:t>V šoli beremo njegovo zbirko črtic </a:t>
            </a:r>
            <a:r>
              <a:rPr lang="sl-SI" sz="2400" b="1" dirty="0">
                <a:solidFill>
                  <a:srgbClr val="FF0000"/>
                </a:solidFill>
              </a:rPr>
              <a:t>Moje življenje.</a:t>
            </a:r>
          </a:p>
          <a:p>
            <a:pPr>
              <a:buFontTx/>
              <a:buChar char="-"/>
            </a:pPr>
            <a:endParaRPr lang="sl-SI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Ivan Cankar: Bobi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b="1" dirty="0">
                <a:solidFill>
                  <a:srgbClr val="7030A0"/>
                </a:solidFill>
              </a:rPr>
              <a:t>Črtica Bobi je glede na vsebino </a:t>
            </a:r>
            <a:r>
              <a:rPr lang="sl-SI" sz="2800" b="1" dirty="0">
                <a:solidFill>
                  <a:srgbClr val="FF0000"/>
                </a:solidFill>
              </a:rPr>
              <a:t>socialna</a:t>
            </a:r>
            <a:r>
              <a:rPr lang="sl-SI" sz="2800" b="1" dirty="0">
                <a:solidFill>
                  <a:srgbClr val="7030A0"/>
                </a:solidFill>
              </a:rPr>
              <a:t>, saj še posebej prikazuje razlike med </a:t>
            </a:r>
            <a:r>
              <a:rPr lang="sl-SI" sz="2800" b="1" dirty="0">
                <a:solidFill>
                  <a:srgbClr val="FF0000"/>
                </a:solidFill>
              </a:rPr>
              <a:t>revnimi</a:t>
            </a:r>
            <a:r>
              <a:rPr lang="sl-SI" sz="2800" b="1" dirty="0">
                <a:solidFill>
                  <a:srgbClr val="7030A0"/>
                </a:solidFill>
              </a:rPr>
              <a:t> in </a:t>
            </a:r>
            <a:r>
              <a:rPr lang="sl-SI" sz="2800" b="1" dirty="0">
                <a:solidFill>
                  <a:srgbClr val="FF0000"/>
                </a:solidFill>
              </a:rPr>
              <a:t>bogatimi</a:t>
            </a:r>
            <a:r>
              <a:rPr lang="sl-SI" sz="2800" b="1" dirty="0">
                <a:solidFill>
                  <a:srgbClr val="7030A0"/>
                </a:solidFill>
              </a:rPr>
              <a:t>. </a:t>
            </a:r>
          </a:p>
          <a:p>
            <a:pPr marL="0" indent="0">
              <a:buNone/>
            </a:pPr>
            <a:r>
              <a:rPr lang="sl-SI" sz="2800" b="1" dirty="0">
                <a:solidFill>
                  <a:srgbClr val="7030A0"/>
                </a:solidFill>
              </a:rPr>
              <a:t>Glavna oseba, revni</a:t>
            </a:r>
            <a:r>
              <a:rPr lang="sl-SI" sz="2800" b="1" dirty="0">
                <a:solidFill>
                  <a:srgbClr val="FF0000"/>
                </a:solidFill>
              </a:rPr>
              <a:t> Peter</a:t>
            </a:r>
            <a:r>
              <a:rPr lang="sl-SI" sz="2800" b="1" dirty="0">
                <a:solidFill>
                  <a:srgbClr val="7030A0"/>
                </a:solidFill>
              </a:rPr>
              <a:t>, doživi </a:t>
            </a:r>
            <a:r>
              <a:rPr lang="sl-SI" sz="2800" b="1" dirty="0">
                <a:solidFill>
                  <a:srgbClr val="FF0000"/>
                </a:solidFill>
              </a:rPr>
              <a:t>razočaranje</a:t>
            </a:r>
            <a:r>
              <a:rPr lang="sl-SI" sz="2800" b="1" dirty="0">
                <a:solidFill>
                  <a:srgbClr val="7030A0"/>
                </a:solidFill>
              </a:rPr>
              <a:t>, kar ga zaznamuje za vse življenje. Temu Cankar pravi ¨</a:t>
            </a:r>
            <a:r>
              <a:rPr lang="sl-SI" sz="2800" b="1" dirty="0">
                <a:solidFill>
                  <a:srgbClr val="00B050"/>
                </a:solidFill>
              </a:rPr>
              <a:t>prvotno besedilo</a:t>
            </a:r>
            <a:r>
              <a:rPr lang="sl-SI" sz="2800" b="1" dirty="0">
                <a:solidFill>
                  <a:srgbClr val="7030A0"/>
                </a:solidFill>
              </a:rPr>
              <a:t>¨. Peter je bil kot odrasel človek verjetno prav zato nezaupljiv do vseh ljudi.</a:t>
            </a:r>
          </a:p>
          <a:p>
            <a:pPr marL="0" indent="0">
              <a:buNone/>
            </a:pPr>
            <a:r>
              <a:rPr lang="sl-SI" sz="2800" b="1" dirty="0">
                <a:solidFill>
                  <a:srgbClr val="7030A0"/>
                </a:solidFill>
              </a:rPr>
              <a:t>Cankar je tudi do </a:t>
            </a:r>
            <a:r>
              <a:rPr lang="sl-SI" sz="2800" b="1" dirty="0">
                <a:solidFill>
                  <a:srgbClr val="FF0000"/>
                </a:solidFill>
              </a:rPr>
              <a:t>Mihčeta</a:t>
            </a:r>
            <a:r>
              <a:rPr lang="sl-SI" sz="2800" b="1" dirty="0">
                <a:solidFill>
                  <a:srgbClr val="7030A0"/>
                </a:solidFill>
              </a:rPr>
              <a:t> razumevajoč, saj pove, da ni bil sam kriv. Tako so ga vzgojili. Kasneje, ko je tudi sam okusil tegobe življenja (zapravil je premoženje), se je slabih dejanj kesal.</a:t>
            </a:r>
          </a:p>
        </p:txBody>
      </p:sp>
    </p:spTree>
    <p:extLst>
      <p:ext uri="{BB962C8B-B14F-4D97-AF65-F5344CB8AC3E}">
        <p14:creationId xmlns:p14="http://schemas.microsoft.com/office/powerpoint/2010/main" val="120085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sz="2800" b="1" dirty="0">
                <a:solidFill>
                  <a:srgbClr val="7030A0"/>
                </a:solidFill>
              </a:rPr>
              <a:t>Črtica se je za obdobjem </a:t>
            </a:r>
            <a:r>
              <a:rPr lang="sl-SI" sz="2800" b="1" dirty="0">
                <a:solidFill>
                  <a:srgbClr val="FF0000"/>
                </a:solidFill>
              </a:rPr>
              <a:t>moderne</a:t>
            </a:r>
            <a:r>
              <a:rPr lang="sl-SI" sz="2800" b="1" dirty="0">
                <a:solidFill>
                  <a:srgbClr val="7030A0"/>
                </a:solidFill>
              </a:rPr>
              <a:t> ponovno razmahnila v </a:t>
            </a:r>
            <a:r>
              <a:rPr lang="sl-SI" sz="2800" b="1" dirty="0">
                <a:solidFill>
                  <a:srgbClr val="FF0000"/>
                </a:solidFill>
              </a:rPr>
              <a:t>obdobju med obema vojnama</a:t>
            </a:r>
            <a:r>
              <a:rPr lang="sl-SI" sz="2800" b="1" dirty="0">
                <a:solidFill>
                  <a:srgbClr val="7030A0"/>
                </a:solidFill>
              </a:rPr>
              <a:t>, ki mu pravimo tudi </a:t>
            </a:r>
            <a:r>
              <a:rPr lang="sl-SI" sz="2800" b="1" dirty="0">
                <a:solidFill>
                  <a:srgbClr val="FF0000"/>
                </a:solidFill>
              </a:rPr>
              <a:t>socialni</a:t>
            </a:r>
            <a:r>
              <a:rPr lang="sl-SI" sz="2800" b="1" dirty="0">
                <a:solidFill>
                  <a:srgbClr val="7030A0"/>
                </a:solidFill>
              </a:rPr>
              <a:t> </a:t>
            </a:r>
            <a:r>
              <a:rPr lang="sl-SI" sz="2800" b="1" dirty="0">
                <a:solidFill>
                  <a:srgbClr val="FF0000"/>
                </a:solidFill>
              </a:rPr>
              <a:t>realizem</a:t>
            </a:r>
            <a:r>
              <a:rPr lang="sl-SI" sz="2800" b="1" dirty="0">
                <a:solidFill>
                  <a:srgbClr val="7030A0"/>
                </a:solidFill>
              </a:rPr>
              <a:t>. Pisali so jih po malem vsi pisatelji (pod Cankarjevim vplivom):</a:t>
            </a:r>
          </a:p>
          <a:p>
            <a:pPr>
              <a:buNone/>
            </a:pPr>
            <a:r>
              <a:rPr lang="sl-SI" sz="2800" dirty="0"/>
              <a:t>        </a:t>
            </a:r>
            <a:r>
              <a:rPr lang="sl-SI" sz="2800" b="1" dirty="0">
                <a:solidFill>
                  <a:srgbClr val="C00000"/>
                </a:solidFill>
              </a:rPr>
              <a:t>Lovro Kuhar – Prežihov </a:t>
            </a:r>
            <a:r>
              <a:rPr lang="sl-SI" sz="2800" b="1" dirty="0" err="1">
                <a:solidFill>
                  <a:srgbClr val="C00000"/>
                </a:solidFill>
              </a:rPr>
              <a:t>Voranc</a:t>
            </a:r>
            <a:r>
              <a:rPr lang="sl-SI" sz="2800" b="1" dirty="0">
                <a:solidFill>
                  <a:srgbClr val="C00000"/>
                </a:solidFill>
              </a:rPr>
              <a:t>: Solzice</a:t>
            </a:r>
          </a:p>
          <a:p>
            <a:pPr>
              <a:buNone/>
            </a:pPr>
            <a:r>
              <a:rPr lang="sl-SI" sz="2800" b="1" dirty="0">
                <a:solidFill>
                  <a:srgbClr val="C00000"/>
                </a:solidFill>
              </a:rPr>
              <a:t>        France Bevk: Mladost med gorami</a:t>
            </a:r>
          </a:p>
          <a:p>
            <a:pPr>
              <a:buNone/>
            </a:pPr>
            <a:r>
              <a:rPr lang="sl-SI" sz="2800" b="1" dirty="0">
                <a:solidFill>
                  <a:srgbClr val="C00000"/>
                </a:solidFill>
              </a:rPr>
              <a:t>        Tone Seliškar: Deček z velike ceste </a:t>
            </a:r>
          </a:p>
          <a:p>
            <a:pPr>
              <a:buNone/>
            </a:pPr>
            <a:r>
              <a:rPr lang="sl-SI" sz="2800" b="1" dirty="0">
                <a:solidFill>
                  <a:srgbClr val="C00000"/>
                </a:solidFill>
              </a:rPr>
              <a:t>         Fran Saleški Finžgar: Leta moje mladosti</a:t>
            </a:r>
          </a:p>
          <a:p>
            <a:pPr>
              <a:buFontTx/>
              <a:buChar char="-"/>
            </a:pPr>
            <a:r>
              <a:rPr lang="sl-SI" sz="2800" b="1" dirty="0">
                <a:solidFill>
                  <a:srgbClr val="7030A0"/>
                </a:solidFill>
              </a:rPr>
              <a:t>Pišejo jih tudi v </a:t>
            </a:r>
            <a:r>
              <a:rPr lang="sl-SI" sz="2800" b="1" dirty="0">
                <a:solidFill>
                  <a:srgbClr val="FF0000"/>
                </a:solidFill>
              </a:rPr>
              <a:t>sodobni književnosti (po letu 1945):</a:t>
            </a:r>
          </a:p>
          <a:p>
            <a:pPr>
              <a:buNone/>
            </a:pPr>
            <a:r>
              <a:rPr lang="sl-SI" sz="2800" b="1" dirty="0">
                <a:solidFill>
                  <a:srgbClr val="C00000"/>
                </a:solidFill>
              </a:rPr>
              <a:t>      Tone Partljič: Hotel sem prijeti sonce ...</a:t>
            </a:r>
          </a:p>
          <a:p>
            <a:pPr>
              <a:buNone/>
            </a:pPr>
            <a:r>
              <a:rPr lang="sl-SI" sz="2800" b="1" dirty="0">
                <a:solidFill>
                  <a:srgbClr val="C00000"/>
                </a:solidFill>
              </a:rPr>
              <a:t>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333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CANKARJEVA ČRTICA</vt:lpstr>
      <vt:lpstr>Ivan Cankar: Bobi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ČRTICA</dc:title>
  <dc:creator>Marko</dc:creator>
  <cp:lastModifiedBy>Marko Kosmač</cp:lastModifiedBy>
  <cp:revision>39</cp:revision>
  <dcterms:created xsi:type="dcterms:W3CDTF">2014-03-31T15:09:53Z</dcterms:created>
  <dcterms:modified xsi:type="dcterms:W3CDTF">2020-05-10T07:08:58Z</dcterms:modified>
</cp:coreProperties>
</file>